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72" r:id="rId6"/>
    <p:sldId id="261" r:id="rId7"/>
    <p:sldId id="273" r:id="rId8"/>
    <p:sldId id="262" r:id="rId9"/>
    <p:sldId id="264" r:id="rId10"/>
    <p:sldId id="268" r:id="rId11"/>
    <p:sldId id="282" r:id="rId12"/>
    <p:sldId id="269" r:id="rId13"/>
    <p:sldId id="278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17C80-6481-4ACE-A37A-6DE8FB3C94B7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F6E3B-5FDB-4124-B481-E4354DE1B8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683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34383E-CDD2-431A-9C92-992336E0BF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saturation sat="20000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12D1AD-E876-4DA3-8B0D-44F6E841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BE7CD-8245-4EF4-985C-68632D66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1CBA5-1AF8-47D8-BD68-7AE95DF8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00AE27-4207-43F2-89E2-47E582ABCFD9}"/>
              </a:ext>
            </a:extLst>
          </p:cNvPr>
          <p:cNvSpPr/>
          <p:nvPr userDrawn="1"/>
        </p:nvSpPr>
        <p:spPr>
          <a:xfrm>
            <a:off x="838200" y="771017"/>
            <a:ext cx="667294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6600" dirty="0">
                <a:solidFill>
                  <a:schemeClr val="bg1"/>
                </a:solidFill>
                <a:latin typeface="국민체 Bold" panose="02020800000000000000" pitchFamily="18" charset="-127"/>
                <a:ea typeface="국민체 Bold" panose="02020800000000000000" pitchFamily="18" charset="-127"/>
              </a:rPr>
              <a:t>컴퓨터네트워크</a:t>
            </a:r>
            <a:endParaRPr lang="en-US" altLang="ko-KR" sz="4800" dirty="0">
              <a:solidFill>
                <a:schemeClr val="bg1"/>
              </a:solidFill>
              <a:latin typeface="국민체 Bold" panose="02020800000000000000" pitchFamily="18" charset="-127"/>
              <a:ea typeface="국민체 Bold" panose="02020800000000000000" pitchFamily="18" charset="-127"/>
            </a:endParaRPr>
          </a:p>
          <a:p>
            <a:pPr algn="l"/>
            <a:r>
              <a:rPr lang="en-US" altLang="ko-KR" sz="3600" dirty="0">
                <a:solidFill>
                  <a:schemeClr val="bg1"/>
                </a:solidFill>
                <a:latin typeface="국민체 Regular" panose="02020600000000000000" pitchFamily="18" charset="-127"/>
                <a:ea typeface="국민체 Regular" panose="02020600000000000000" pitchFamily="18" charset="-127"/>
              </a:rPr>
              <a:t>Wireshark </a:t>
            </a:r>
            <a:r>
              <a:rPr lang="ko-KR" altLang="en-US" sz="3600" dirty="0">
                <a:solidFill>
                  <a:schemeClr val="bg1"/>
                </a:solidFill>
                <a:latin typeface="국민체 Regular" panose="02020600000000000000" pitchFamily="18" charset="-127"/>
                <a:ea typeface="국민체 Regular" panose="02020600000000000000" pitchFamily="18" charset="-127"/>
              </a:rPr>
              <a:t>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946AE9-C146-4AD7-85B0-B3113A9F7220}"/>
              </a:ext>
            </a:extLst>
          </p:cNvPr>
          <p:cNvSpPr/>
          <p:nvPr userDrawn="1"/>
        </p:nvSpPr>
        <p:spPr>
          <a:xfrm>
            <a:off x="8610600" y="4851918"/>
            <a:ext cx="2743200" cy="1287624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20000"/>
              </a:lnSpc>
            </a:pP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 학번</a:t>
            </a:r>
            <a:r>
              <a:rPr lang="en-US" altLang="ko-KR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: 20175288</a:t>
            </a:r>
          </a:p>
          <a:p>
            <a:pPr algn="l">
              <a:lnSpc>
                <a:spcPct val="120000"/>
              </a:lnSpc>
            </a:pP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 이름</a:t>
            </a:r>
            <a:r>
              <a:rPr lang="en-US" altLang="ko-KR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: </a:t>
            </a: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최광삼</a:t>
            </a:r>
            <a:endParaRPr lang="en-US" altLang="ko-KR" sz="2000" dirty="0"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 학과</a:t>
            </a:r>
            <a:r>
              <a:rPr lang="en-US" altLang="ko-KR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: </a:t>
            </a:r>
            <a:r>
              <a:rPr lang="ko-KR" altLang="en-US" sz="2000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경영정보전공</a:t>
            </a:r>
          </a:p>
        </p:txBody>
      </p:sp>
    </p:spTree>
    <p:extLst>
      <p:ext uri="{BB962C8B-B14F-4D97-AF65-F5344CB8AC3E}">
        <p14:creationId xmlns:p14="http://schemas.microsoft.com/office/powerpoint/2010/main" val="375876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A5F63-1D8B-4FDB-893F-41F2279A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2FD35-D97B-451A-808A-146D72986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54CF2-769C-446B-8AF7-5B091AC8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18517-F6CE-4E36-BB68-A271F150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40C2A-EB5C-4B98-82F9-5A099311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40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097E76-D6B1-42B8-8555-38CFD8A82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357728-52E8-405E-9C4C-3D8075649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98F2B-2CE2-447F-8161-00F186D6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C8C0C-309E-4218-A0B3-F24BF0A5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D861D-E8E6-4A81-BE1A-EB185B15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065D9F-9635-484B-B704-04E604A457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saturation sat="20000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EB08DD-6F7A-4EFC-8AB3-50D08B450852}"/>
              </a:ext>
            </a:extLst>
          </p:cNvPr>
          <p:cNvSpPr/>
          <p:nvPr userDrawn="1"/>
        </p:nvSpPr>
        <p:spPr>
          <a:xfrm>
            <a:off x="3150524" y="0"/>
            <a:ext cx="90414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C473C4-9F57-42D6-B770-1314376E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686DE-A834-44DA-96BA-BFB717CD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4DBE1-2770-4EE1-B75D-B3F8ABA7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5E6E03-F61F-44C8-9765-026D1D6C26F1}"/>
              </a:ext>
            </a:extLst>
          </p:cNvPr>
          <p:cNvSpPr/>
          <p:nvPr userDrawn="1"/>
        </p:nvSpPr>
        <p:spPr>
          <a:xfrm>
            <a:off x="10077501" y="887192"/>
            <a:ext cx="1239417" cy="23708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0A757-C307-4889-93A5-790CDF92D92D}"/>
              </a:ext>
            </a:extLst>
          </p:cNvPr>
          <p:cNvSpPr txBox="1"/>
          <p:nvPr userDrawn="1"/>
        </p:nvSpPr>
        <p:spPr>
          <a:xfrm>
            <a:off x="10040620" y="40511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국민체 Bold" panose="02020800000000000000" pitchFamily="18" charset="-127"/>
                <a:ea typeface="국민체 Bold" panose="02020800000000000000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42165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049824-82C3-4BED-8A46-A883CF2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E695A5-0BC1-4B62-BB04-A7A4147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9BF93-A0A6-45E2-995B-029BC4B1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3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CC08D-2599-4FCD-9A5F-6FBB0A0C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84283-598B-46B5-A27A-1CE0F3124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F19DD-90B5-40B4-BD6E-4885B7BEE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614F77-9BBD-40CB-AD38-C2FBA2018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225FCB-235D-4423-8DB9-C970C754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5D045-7465-4EEB-B7ED-072C7FC3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1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24D23-AFAF-4926-B294-03B2A538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AA54AF-EB95-45FE-B6BD-B4D73C930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6C4A2-5586-46ED-B023-5A262380F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51BB43-FE23-4BFE-BCDC-E6300FC97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CF34A0-C514-4FAF-AF00-157560EEF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9D9CA-F38F-4DDC-B96E-CFA2A444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071772-74AE-4222-8325-72788242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AD455C-779C-405D-958B-6DA86910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501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D4FAB-8280-403C-A252-21ED3822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C2594D-30AA-4FF3-BC10-8982CE14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12C037-0BC9-404B-8AC9-C37FDC8A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ECB49-4DA1-4B47-929C-957DAA3E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3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E40D5-D872-474D-8BC8-40736A7F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1EB01-B57A-48E1-B715-6D97CC4D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CAA3EB-5FDA-4438-B5BA-CAFB9D88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426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3BE8D-4E46-403C-BDA9-A59AD243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7ED97-5145-41B5-8B75-7CC855698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C76ADB-0ED1-4CBD-9E62-6931677A5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73407-1AE0-48F4-8842-D6F93972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18A84F-3065-44EA-9BE1-BA5E15B85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07FD1-8B5E-4E83-A99B-E7DB2F18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441E-B215-4618-94D1-F81E2099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48D467-D4CE-4AAB-B000-3AED48B3C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9AA48-1D5E-40A4-AF26-91F031CDB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FCEB44-84A0-4E7C-98A6-9FB649EDD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DAD6E-68EC-42E1-8C9A-936D498A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FB3EC-B36A-4FCD-A8B1-0EAF168F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6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A744CA-6D46-484F-83F7-6E87A095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459633-A27D-47D4-B2FB-E16AA26E5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FEFE5E-45C0-4CAF-B6F8-33ABD3B74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251A1-6F67-4990-90C0-F9218FE56814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B4B7A-23D1-43DF-80ED-7C21AB31F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2D0FA-0FDF-404A-9D38-E398B2966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3A18-4129-41B5-B642-9E05527C6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4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230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AE485AF-B07D-48B8-A19C-D706DD247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8" y="1124103"/>
            <a:ext cx="10284903" cy="5570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5817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DNS </a:t>
            </a:r>
            <a:r>
              <a:rPr lang="ko-KR" altLang="en-US" sz="2000" u="sng" dirty="0"/>
              <a:t>메시지 캡쳐 </a:t>
            </a:r>
            <a:r>
              <a:rPr lang="en-US" altLang="ko-KR" sz="2000" u="sng" dirty="0"/>
              <a:t>(</a:t>
            </a:r>
            <a:r>
              <a:rPr lang="en-US" altLang="ko-KR" sz="2000" u="sng" dirty="0" err="1"/>
              <a:t>nslookup</a:t>
            </a:r>
            <a:r>
              <a:rPr lang="en-US" altLang="ko-KR" sz="2000" u="sng" dirty="0"/>
              <a:t> – www.example.org)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B797C37D-4341-405B-9CFD-555F00DD963F}"/>
              </a:ext>
            </a:extLst>
          </p:cNvPr>
          <p:cNvSpPr/>
          <p:nvPr/>
        </p:nvSpPr>
        <p:spPr>
          <a:xfrm>
            <a:off x="2491530" y="3716324"/>
            <a:ext cx="268448" cy="746620"/>
          </a:xfrm>
          <a:prstGeom prst="rightBracket">
            <a:avLst>
              <a:gd name="adj" fmla="val 0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C32709D-AFB3-47B6-8FAB-895E2B7DAEA9}"/>
              </a:ext>
            </a:extLst>
          </p:cNvPr>
          <p:cNvCxnSpPr>
            <a:cxnSpLocks/>
          </p:cNvCxnSpPr>
          <p:nvPr/>
        </p:nvCxnSpPr>
        <p:spPr>
          <a:xfrm flipH="1">
            <a:off x="3162651" y="3607266"/>
            <a:ext cx="6040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D69664-9552-42FD-B733-0344E93F7CF7}"/>
              </a:ext>
            </a:extLst>
          </p:cNvPr>
          <p:cNvCxnSpPr>
            <a:cxnSpLocks/>
            <a:stCxn id="2" idx="2"/>
            <a:endCxn id="12" idx="1"/>
          </p:cNvCxnSpPr>
          <p:nvPr/>
        </p:nvCxnSpPr>
        <p:spPr>
          <a:xfrm>
            <a:off x="2759978" y="4089634"/>
            <a:ext cx="1006679" cy="12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90511F-CFEB-47B6-BCDD-E1A01A59345A}"/>
              </a:ext>
            </a:extLst>
          </p:cNvPr>
          <p:cNvSpPr/>
          <p:nvPr/>
        </p:nvSpPr>
        <p:spPr>
          <a:xfrm>
            <a:off x="3766657" y="3489820"/>
            <a:ext cx="1202424" cy="226491"/>
          </a:xfrm>
          <a:prstGeom prst="roundRect">
            <a:avLst>
              <a:gd name="adj" fmla="val 24075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UDP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4791646-5F62-4DD6-B48F-448514B44D01}"/>
              </a:ext>
            </a:extLst>
          </p:cNvPr>
          <p:cNvSpPr/>
          <p:nvPr/>
        </p:nvSpPr>
        <p:spPr>
          <a:xfrm>
            <a:off x="3766657" y="3876938"/>
            <a:ext cx="1652631" cy="427839"/>
          </a:xfrm>
          <a:prstGeom prst="roundRect">
            <a:avLst>
              <a:gd name="adj" fmla="val 24073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DNS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(Query &amp; Response)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9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DNS </a:t>
            </a:r>
            <a:r>
              <a:rPr lang="ko-KR" altLang="en-US" sz="2000" u="sng" dirty="0"/>
              <a:t>메시지 설명</a:t>
            </a:r>
            <a:endParaRPr lang="en-US" altLang="ko-KR" sz="2000" u="sng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C3D73C9-F5D6-42E9-B50B-94566F220AEF}"/>
              </a:ext>
            </a:extLst>
          </p:cNvPr>
          <p:cNvSpPr/>
          <p:nvPr/>
        </p:nvSpPr>
        <p:spPr>
          <a:xfrm>
            <a:off x="2249313" y="1260502"/>
            <a:ext cx="1772293" cy="466519"/>
          </a:xfrm>
          <a:prstGeom prst="roundRect">
            <a:avLst>
              <a:gd name="adj" fmla="val 18465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Query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0042F58F-E8C4-47EE-8603-A8EC2FEE2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151875"/>
              </p:ext>
            </p:extLst>
          </p:nvPr>
        </p:nvGraphicFramePr>
        <p:xfrm>
          <a:off x="289420" y="1998916"/>
          <a:ext cx="5692079" cy="4640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330">
                  <a:extLst>
                    <a:ext uri="{9D8B030D-6E8A-4147-A177-3AD203B41FA5}">
                      <a16:colId xmlns:a16="http://schemas.microsoft.com/office/drawing/2014/main" val="2501987201"/>
                    </a:ext>
                  </a:extLst>
                </a:gridCol>
                <a:gridCol w="542169">
                  <a:extLst>
                    <a:ext uri="{9D8B030D-6E8A-4147-A177-3AD203B41FA5}">
                      <a16:colId xmlns:a16="http://schemas.microsoft.com/office/drawing/2014/main" val="50644151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952645212"/>
                    </a:ext>
                  </a:extLst>
                </a:gridCol>
                <a:gridCol w="388420">
                  <a:extLst>
                    <a:ext uri="{9D8B030D-6E8A-4147-A177-3AD203B41FA5}">
                      <a16:colId xmlns:a16="http://schemas.microsoft.com/office/drawing/2014/main" val="827197945"/>
                    </a:ext>
                  </a:extLst>
                </a:gridCol>
                <a:gridCol w="746452">
                  <a:extLst>
                    <a:ext uri="{9D8B030D-6E8A-4147-A177-3AD203B41FA5}">
                      <a16:colId xmlns:a16="http://schemas.microsoft.com/office/drawing/2014/main" val="837294919"/>
                    </a:ext>
                  </a:extLst>
                </a:gridCol>
                <a:gridCol w="1863868">
                  <a:extLst>
                    <a:ext uri="{9D8B030D-6E8A-4147-A177-3AD203B41FA5}">
                      <a16:colId xmlns:a16="http://schemas.microsoft.com/office/drawing/2014/main" val="400272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 ID</a:t>
                      </a:r>
                      <a:endParaRPr lang="ko-KR" altLang="en-US" sz="1050" b="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DNS</a:t>
                      </a:r>
                      <a:r>
                        <a:rPr lang="ko-KR" altLang="en-US" sz="1050" b="0" dirty="0"/>
                        <a:t>에 관련된 필터링 가능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196603"/>
                  </a:ext>
                </a:extLst>
              </a:tr>
              <a:tr h="13458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Flags</a:t>
                      </a:r>
                      <a:endParaRPr lang="ko-KR" altLang="en-US" sz="1050" b="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패킷 성격 제어필드</a:t>
                      </a:r>
                    </a:p>
                  </a:txBody>
                  <a:tcPr vert="eaVert"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Response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요청하는 패킷</a:t>
                      </a:r>
                      <a:r>
                        <a:rPr lang="en-US" altLang="ko-KR" sz="900" dirty="0"/>
                        <a:t>(0)</a:t>
                      </a:r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응답하는 패킷</a:t>
                      </a:r>
                      <a:r>
                        <a:rPr lang="en-US" altLang="ko-KR" sz="900" dirty="0"/>
                        <a:t>(1)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722844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Opcode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쿼리 유형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185162"/>
                  </a:ext>
                </a:extLst>
              </a:tr>
              <a:tr h="134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Authoritative Answer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도메인 이름에 대해 믿을 수 있는 서버로부터의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9683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Truncation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응답이 길어서 잘렸는지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1345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Recurison</a:t>
                      </a:r>
                      <a:r>
                        <a:rPr lang="en-US" altLang="ko-KR" sz="900" dirty="0"/>
                        <a:t> Desired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재귀사용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4048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/>
                        <a:t>Reseved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예약된 비트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458878"/>
                  </a:ext>
                </a:extLst>
              </a:tr>
              <a:tr h="151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Questions, Answer RRs, Authority RRs, Additional RRs</a:t>
                      </a:r>
                      <a:endParaRPr lang="ko-KR" altLang="en-US" sz="1050" b="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각 세션의 개수</a:t>
                      </a:r>
                      <a:endParaRPr lang="en-US" altLang="ko-KR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9719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Queries</a:t>
                      </a:r>
                      <a:endParaRPr lang="ko-KR" altLang="en-US" sz="1050" b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Name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50" b="0"/>
                        <a:t>DNS</a:t>
                      </a:r>
                      <a:r>
                        <a:rPr lang="ko-KR" altLang="en-US" sz="1050" b="0"/>
                        <a:t>에 요청한 도메인의 네임</a:t>
                      </a:r>
                      <a:r>
                        <a:rPr lang="en-US" altLang="ko-KR" sz="1050" b="0"/>
                        <a:t>, </a:t>
                      </a:r>
                      <a:r>
                        <a:rPr lang="ko-KR" altLang="en-US" sz="1050" b="0"/>
                        <a:t>호스트 네임</a:t>
                      </a:r>
                      <a:endParaRPr lang="ko-KR" alt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DNS</a:t>
                      </a:r>
                      <a:r>
                        <a:rPr lang="ko-KR" altLang="en-US" sz="1050" b="0" dirty="0"/>
                        <a:t>에 요청한 도메인의 네임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호스트 네임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431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/>
                </a:tc>
                <a:tc rowSpan="8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Type</a:t>
                      </a:r>
                      <a:endParaRPr lang="ko-KR" altLang="en-US" sz="1050" b="0" dirty="0"/>
                    </a:p>
                  </a:txBody>
                  <a:tcPr anchor="ctr"/>
                </a:tc>
                <a:tc rowSpan="8" hMerge="1">
                  <a:txBody>
                    <a:bodyPr/>
                    <a:lstStyle/>
                    <a:p>
                      <a:pPr latinLnBrk="1"/>
                      <a:r>
                        <a:rPr lang="ko-KR" altLang="en-US" sz="1050" b="0"/>
                        <a:t>쿼리의 유형</a:t>
                      </a:r>
                      <a:endParaRPr lang="ko-KR" altLang="en-US" sz="1100" b="0" dirty="0"/>
                    </a:p>
                  </a:txBody>
                  <a:tcPr vert="eaVert" anchor="ctr"/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쿼리의 유형</a:t>
                      </a:r>
                      <a:endParaRPr lang="ko-KR" altLang="en-US" sz="1100" b="0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A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 주소</a:t>
                      </a:r>
                      <a:endParaRPr lang="ko-KR" altLang="en-US" sz="9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6695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NS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Authoritative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네임 서버</a:t>
                      </a:r>
                      <a:endParaRPr lang="ko-KR" altLang="en-US" sz="9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2171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CNAME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별칭에 대한 표준 이름</a:t>
                      </a:r>
                      <a:endParaRPr lang="ko-KR" altLang="en-US" sz="9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6676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SOA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권한 영역의 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023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PTR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포인터 레코드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5010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HINFO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호스트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5663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MX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/>
                        <a:t>메일 교환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6143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/>
                        <a:t>AAAA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/>
                        <a:t>IPv6 </a:t>
                      </a:r>
                      <a:r>
                        <a:rPr lang="ko-KR" altLang="en-US" sz="900" b="0" dirty="0"/>
                        <a:t>주소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5565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Class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네트워크의 클래스 타입</a:t>
                      </a:r>
                      <a:endParaRPr lang="ko-KR" altLang="en-US" sz="1100" b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네트워크의 클래스 타입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837636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B7F2E40-0592-46B2-A801-FE8E84189666}"/>
              </a:ext>
            </a:extLst>
          </p:cNvPr>
          <p:cNvSpPr/>
          <p:nvPr/>
        </p:nvSpPr>
        <p:spPr>
          <a:xfrm>
            <a:off x="8299100" y="1260502"/>
            <a:ext cx="1772293" cy="466519"/>
          </a:xfrm>
          <a:prstGeom prst="roundRect">
            <a:avLst>
              <a:gd name="adj" fmla="val 18465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Response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(Query</a:t>
            </a:r>
            <a:r>
              <a:rPr lang="ko-KR" altLang="en-US" sz="1400" b="1" dirty="0">
                <a:solidFill>
                  <a:schemeClr val="tx1"/>
                </a:solidFill>
              </a:rPr>
              <a:t>와 차이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225BA59D-CC26-4E1C-ACB7-27096CE57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05568"/>
              </p:ext>
            </p:extLst>
          </p:nvPr>
        </p:nvGraphicFramePr>
        <p:xfrm>
          <a:off x="6467912" y="1998915"/>
          <a:ext cx="5434668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192">
                  <a:extLst>
                    <a:ext uri="{9D8B030D-6E8A-4147-A177-3AD203B41FA5}">
                      <a16:colId xmlns:a16="http://schemas.microsoft.com/office/drawing/2014/main" val="2386160866"/>
                    </a:ext>
                  </a:extLst>
                </a:gridCol>
                <a:gridCol w="1110092">
                  <a:extLst>
                    <a:ext uri="{9D8B030D-6E8A-4147-A177-3AD203B41FA5}">
                      <a16:colId xmlns:a16="http://schemas.microsoft.com/office/drawing/2014/main" val="4127209854"/>
                    </a:ext>
                  </a:extLst>
                </a:gridCol>
                <a:gridCol w="557931">
                  <a:extLst>
                    <a:ext uri="{9D8B030D-6E8A-4147-A177-3AD203B41FA5}">
                      <a16:colId xmlns:a16="http://schemas.microsoft.com/office/drawing/2014/main" val="3914914679"/>
                    </a:ext>
                  </a:extLst>
                </a:gridCol>
                <a:gridCol w="2367453">
                  <a:extLst>
                    <a:ext uri="{9D8B030D-6E8A-4147-A177-3AD203B41FA5}">
                      <a16:colId xmlns:a16="http://schemas.microsoft.com/office/drawing/2014/main" val="419309374"/>
                    </a:ext>
                  </a:extLst>
                </a:gridCol>
              </a:tblGrid>
              <a:tr h="209605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Flags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Authoritative</a:t>
                      </a:r>
                      <a:endParaRPr lang="ko-KR" altLang="en-US" sz="105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도메인 이름에 대해 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믿을 수 있는 서버로부터 응답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39029"/>
                  </a:ext>
                </a:extLst>
              </a:tr>
              <a:tr h="209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Recurision</a:t>
                      </a:r>
                      <a:r>
                        <a:rPr lang="en-US" altLang="ko-KR" sz="1050" dirty="0"/>
                        <a:t> Available</a:t>
                      </a:r>
                      <a:endParaRPr lang="ko-KR" altLang="en-US" sz="105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응답에서 정의된 재귀 사용가능 여부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44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Reply Code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오류 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118694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형식 오류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869423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서버 실패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75919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네임 오류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146613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실행되지 않음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8424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거부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182084"/>
                  </a:ext>
                </a:extLst>
              </a:tr>
              <a:tr h="3962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Answer, </a:t>
                      </a:r>
                    </a:p>
                    <a:p>
                      <a:pPr algn="ctr" latinLnBrk="1"/>
                      <a:r>
                        <a:rPr lang="en-US" altLang="ko-KR" sz="1050" dirty="0"/>
                        <a:t>Authority, </a:t>
                      </a:r>
                    </a:p>
                    <a:p>
                      <a:pPr algn="ctr" latinLnBrk="1"/>
                      <a:r>
                        <a:rPr lang="en-US" altLang="ko-KR" sz="1050" dirty="0"/>
                        <a:t>Additional Section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TTL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DNS</a:t>
                      </a:r>
                      <a:r>
                        <a:rPr lang="ko-KR" altLang="en-US" sz="1050" dirty="0"/>
                        <a:t>서버가 데이터를 </a:t>
                      </a:r>
                      <a:r>
                        <a:rPr lang="ko-KR" altLang="en-US" sz="1050" dirty="0" err="1"/>
                        <a:t>캐싱정보로</a:t>
                      </a:r>
                      <a:r>
                        <a:rPr lang="ko-KR" altLang="en-US" sz="1050" dirty="0"/>
                        <a:t> 유지한 시간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451575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Data Length</a:t>
                      </a:r>
                      <a:endParaRPr lang="ko-KR" altLang="en-US" sz="105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Rdata</a:t>
                      </a:r>
                      <a:r>
                        <a:rPr lang="ko-KR" altLang="en-US" sz="1050" dirty="0"/>
                        <a:t> 길이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395672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Rdata</a:t>
                      </a:r>
                      <a:endParaRPr lang="ko-KR" altLang="en-US" sz="105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해당 리소스의 실제정보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167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4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/>
              <a:t>분석 </a:t>
            </a:r>
            <a:r>
              <a:rPr lang="en-US" altLang="ko-KR" sz="2000" u="sng" dirty="0"/>
              <a:t>1</a:t>
            </a:r>
            <a:r>
              <a:rPr lang="ko-KR" altLang="en-US" sz="2000" u="sng" dirty="0"/>
              <a:t>단계</a:t>
            </a:r>
            <a:endParaRPr lang="en-US" altLang="ko-KR" sz="2000" u="sng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92FA67-2EC0-4260-8AB5-78E8E7DE2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8" y="1219539"/>
            <a:ext cx="10528183" cy="18643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D812A34-E7C1-4884-A495-D226C6C3068F}"/>
              </a:ext>
            </a:extLst>
          </p:cNvPr>
          <p:cNvGrpSpPr/>
          <p:nvPr/>
        </p:nvGrpSpPr>
        <p:grpSpPr>
          <a:xfrm>
            <a:off x="1023648" y="1630961"/>
            <a:ext cx="7590571" cy="3042713"/>
            <a:chOff x="1577636" y="1545181"/>
            <a:chExt cx="7590571" cy="304271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3FC5B9E-167B-4623-9095-F59923E6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7636" y="1552357"/>
              <a:ext cx="3598372" cy="223949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21ACDA1-44F8-42EE-B83F-D24008F6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900" y="1545181"/>
              <a:ext cx="3599307" cy="304271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1BC5EDF-5630-4D43-B521-78D47B9945FD}"/>
              </a:ext>
            </a:extLst>
          </p:cNvPr>
          <p:cNvSpPr txBox="1"/>
          <p:nvPr/>
        </p:nvSpPr>
        <p:spPr>
          <a:xfrm>
            <a:off x="1891162" y="5126245"/>
            <a:ext cx="8409674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현재 사용중인 인터넷</a:t>
            </a:r>
            <a:r>
              <a:rPr lang="en-US" altLang="ko-KR" sz="1600" dirty="0"/>
              <a:t>(class IN)</a:t>
            </a:r>
            <a:r>
              <a:rPr lang="ko-KR" altLang="en-US" sz="1600" dirty="0"/>
              <a:t>망의 도메인</a:t>
            </a:r>
            <a:r>
              <a:rPr lang="en-US" altLang="ko-KR" sz="1600" dirty="0"/>
              <a:t>(type PTR : 168.126.63.1)</a:t>
            </a:r>
            <a:r>
              <a:rPr lang="ko-KR" altLang="en-US" sz="1600" dirty="0"/>
              <a:t>이 유효한지 질의하고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kns.kornet.net(KT</a:t>
            </a:r>
            <a:r>
              <a:rPr lang="ko-KR" altLang="en-US" sz="1600" dirty="0"/>
              <a:t> 도메인</a:t>
            </a:r>
            <a:r>
              <a:rPr lang="en-US" altLang="ko-KR" sz="1600" dirty="0"/>
              <a:t>)</a:t>
            </a:r>
            <a:r>
              <a:rPr lang="ko-KR" altLang="en-US" sz="1600" dirty="0"/>
              <a:t>이 유효하다고 응답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DEC9DA-5EB2-4073-9F37-BD3485BB8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57" y="1638137"/>
            <a:ext cx="2679662" cy="304271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881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/>
              <a:t>분석 </a:t>
            </a:r>
            <a:r>
              <a:rPr lang="en-US" altLang="ko-KR" sz="2000" u="sng" dirty="0"/>
              <a:t>2</a:t>
            </a:r>
            <a:r>
              <a:rPr lang="ko-KR" altLang="en-US" sz="2000" u="sng" dirty="0"/>
              <a:t>단계</a:t>
            </a:r>
            <a:endParaRPr lang="en-US" altLang="ko-KR" sz="2000" u="sng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94F82-724A-4FFD-86E9-1495DA09E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1208161"/>
            <a:ext cx="10528183" cy="1978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FF8DA7-F208-4DAF-94D1-3B9E507E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92" y="1625528"/>
            <a:ext cx="3333290" cy="208780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930281-843F-4713-ABE6-FB30C61E0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2" y="1625528"/>
            <a:ext cx="3416810" cy="202069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69B29F-6B77-4DEC-AC8B-938C3D44977F}"/>
              </a:ext>
            </a:extLst>
          </p:cNvPr>
          <p:cNvSpPr txBox="1"/>
          <p:nvPr/>
        </p:nvSpPr>
        <p:spPr>
          <a:xfrm>
            <a:off x="1731662" y="4721326"/>
            <a:ext cx="8728672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현재 사용하고 인터넷망의 도메인에서 호스트 이름에 대한 </a:t>
            </a:r>
            <a:r>
              <a:rPr lang="en-US" altLang="ko-KR" sz="1600" dirty="0"/>
              <a:t>IPv4 </a:t>
            </a:r>
            <a:r>
              <a:rPr lang="ko-KR" altLang="en-US" sz="1600" dirty="0"/>
              <a:t>주소</a:t>
            </a:r>
            <a:r>
              <a:rPr lang="en-US" altLang="ko-KR" sz="1600" dirty="0"/>
              <a:t>(type A)</a:t>
            </a:r>
            <a:r>
              <a:rPr lang="ko-KR" altLang="en-US" sz="1600" dirty="0"/>
              <a:t>를 질의하였으나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인터넷망 상에서는 해당 호스트 이름이 없는 것으로 응답</a:t>
            </a:r>
          </a:p>
        </p:txBody>
      </p:sp>
    </p:spTree>
    <p:extLst>
      <p:ext uri="{BB962C8B-B14F-4D97-AF65-F5344CB8AC3E}">
        <p14:creationId xmlns:p14="http://schemas.microsoft.com/office/powerpoint/2010/main" val="403112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033073-41FD-4632-BC1D-72746202C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1208573"/>
            <a:ext cx="10528183" cy="197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/>
              <a:t>분석 </a:t>
            </a:r>
            <a:r>
              <a:rPr lang="en-US" altLang="ko-KR" sz="2000" u="sng" dirty="0"/>
              <a:t>3</a:t>
            </a:r>
            <a:r>
              <a:rPr lang="ko-KR" altLang="en-US" sz="2000" u="sng" dirty="0"/>
              <a:t>단계</a:t>
            </a:r>
            <a:endParaRPr lang="en-US" altLang="ko-KR" sz="2000" u="sng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D7EC4F-D7EA-4FBC-A4EA-B6AB8C00D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03" y="1625528"/>
            <a:ext cx="3419339" cy="239279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B77531-70AB-49E0-B523-33882C794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00" y="1625528"/>
            <a:ext cx="3410592" cy="21830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581069-A9C2-4F42-8036-AC196A688DDD}"/>
              </a:ext>
            </a:extLst>
          </p:cNvPr>
          <p:cNvSpPr txBox="1"/>
          <p:nvPr/>
        </p:nvSpPr>
        <p:spPr>
          <a:xfrm>
            <a:off x="1529684" y="4771248"/>
            <a:ext cx="913262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현재 사용하고 인터넷망의 도메인에서 호스트 이름에 대한 </a:t>
            </a:r>
            <a:r>
              <a:rPr lang="en-US" altLang="ko-KR" sz="1600" dirty="0"/>
              <a:t>IPv6 </a:t>
            </a:r>
            <a:r>
              <a:rPr lang="ko-KR" altLang="en-US" sz="1600" dirty="0"/>
              <a:t>주소</a:t>
            </a:r>
            <a:r>
              <a:rPr lang="en-US" altLang="ko-KR" sz="1600" dirty="0"/>
              <a:t>(type AAAA)</a:t>
            </a:r>
            <a:r>
              <a:rPr lang="ko-KR" altLang="en-US" sz="1600" dirty="0"/>
              <a:t>를 질의하였으나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인터넷망 상에서는 해당 호스트 이름이 없는 것으로 응답</a:t>
            </a:r>
          </a:p>
        </p:txBody>
      </p:sp>
    </p:spTree>
    <p:extLst>
      <p:ext uri="{BB962C8B-B14F-4D97-AF65-F5344CB8AC3E}">
        <p14:creationId xmlns:p14="http://schemas.microsoft.com/office/powerpoint/2010/main" val="113238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/>
              <a:t>분석 </a:t>
            </a:r>
            <a:r>
              <a:rPr lang="en-US" altLang="ko-KR" sz="2000" u="sng" dirty="0"/>
              <a:t>4</a:t>
            </a:r>
            <a:r>
              <a:rPr lang="ko-KR" altLang="en-US" sz="2000" u="sng" dirty="0"/>
              <a:t>단계</a:t>
            </a:r>
            <a:endParaRPr lang="en-US" altLang="ko-KR" sz="2000" u="sng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040C7-1E81-4564-B0A6-59C5F0D29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907" y="1211314"/>
            <a:ext cx="10528183" cy="191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DD7971-9EF4-42DF-ABCE-71AD29713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57" y="1637997"/>
            <a:ext cx="3147688" cy="27567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CD79C4-936B-4338-808B-B4C6D15E0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902" y="1687584"/>
            <a:ext cx="3410592" cy="20589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D596E-74FB-4E31-B982-E38D1BE0C40C}"/>
              </a:ext>
            </a:extLst>
          </p:cNvPr>
          <p:cNvSpPr txBox="1"/>
          <p:nvPr/>
        </p:nvSpPr>
        <p:spPr>
          <a:xfrm>
            <a:off x="2221123" y="4989512"/>
            <a:ext cx="7835799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www.example.org</a:t>
            </a:r>
            <a:r>
              <a:rPr lang="ko-KR" altLang="en-US" sz="1600" dirty="0"/>
              <a:t>의 도메인에서 호스트 이름에 대한 </a:t>
            </a:r>
            <a:r>
              <a:rPr lang="en-US" altLang="ko-KR" sz="1600" dirty="0"/>
              <a:t>IPv4 </a:t>
            </a:r>
            <a:r>
              <a:rPr lang="ko-KR" altLang="en-US" sz="1600" dirty="0"/>
              <a:t>주소</a:t>
            </a:r>
            <a:r>
              <a:rPr lang="en-US" altLang="ko-KR" sz="1600" dirty="0"/>
              <a:t>(type A)</a:t>
            </a:r>
            <a:r>
              <a:rPr lang="ko-KR" altLang="en-US" sz="1600" dirty="0"/>
              <a:t>를 질의하고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www.example.org</a:t>
            </a:r>
            <a:r>
              <a:rPr lang="ko-KR" altLang="en-US" sz="1600" dirty="0"/>
              <a:t>의 도메인</a:t>
            </a:r>
            <a:r>
              <a:rPr lang="en-US" altLang="ko-KR" sz="1600" dirty="0"/>
              <a:t>(93.168.216.34)</a:t>
            </a:r>
            <a:r>
              <a:rPr lang="ko-KR" altLang="en-US" sz="1600" dirty="0"/>
              <a:t>이 </a:t>
            </a:r>
            <a:r>
              <a:rPr lang="en-US" altLang="ko-KR" sz="1600" dirty="0"/>
              <a:t>iana-servers.net</a:t>
            </a:r>
            <a:r>
              <a:rPr lang="ko-KR" altLang="en-US" sz="1600" dirty="0"/>
              <a:t>에서 유효하다고 응답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D3AE80-A28D-430B-91C2-FB6154DCA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667" y="1637997"/>
            <a:ext cx="2158313" cy="27567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735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/>
              <a:t>분석 </a:t>
            </a:r>
            <a:r>
              <a:rPr lang="en-US" altLang="ko-KR" sz="2000" u="sng" dirty="0"/>
              <a:t>5</a:t>
            </a:r>
            <a:r>
              <a:rPr lang="ko-KR" altLang="en-US" sz="2000" u="sng" dirty="0"/>
              <a:t>단계</a:t>
            </a:r>
            <a:endParaRPr lang="en-US" altLang="ko-KR" sz="2000" u="sng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51F7E8-9D7B-4C46-9989-F428BB07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907" y="1219540"/>
            <a:ext cx="10528183" cy="1754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D85FE0-63C9-473C-9BF2-5D6D44AA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5903" y="1644731"/>
            <a:ext cx="4044220" cy="278465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849BAD-C0E9-4CB2-AE29-B484DB51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800" y="1681203"/>
            <a:ext cx="3410592" cy="207172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BB0E8-FD58-44D0-98E5-E907258BE85E}"/>
              </a:ext>
            </a:extLst>
          </p:cNvPr>
          <p:cNvSpPr txBox="1"/>
          <p:nvPr/>
        </p:nvSpPr>
        <p:spPr>
          <a:xfrm>
            <a:off x="2019144" y="4846334"/>
            <a:ext cx="815370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www.example.org</a:t>
            </a:r>
            <a:r>
              <a:rPr lang="ko-KR" altLang="en-US" sz="1600" dirty="0"/>
              <a:t>의 도메인에서 호스트 이름에 대한 </a:t>
            </a:r>
            <a:r>
              <a:rPr lang="en-US" altLang="ko-KR" sz="1600" dirty="0"/>
              <a:t>IPv6 </a:t>
            </a:r>
            <a:r>
              <a:rPr lang="ko-KR" altLang="en-US" sz="1600" dirty="0"/>
              <a:t>주소</a:t>
            </a:r>
            <a:r>
              <a:rPr lang="en-US" altLang="ko-KR" sz="1600" dirty="0"/>
              <a:t>(type AAAA)</a:t>
            </a:r>
            <a:r>
              <a:rPr lang="ko-KR" altLang="en-US" sz="1600" dirty="0"/>
              <a:t>를 질의하고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www.example.org</a:t>
            </a:r>
            <a:r>
              <a:rPr lang="ko-KR" altLang="en-US" sz="1600" dirty="0"/>
              <a:t>의 도메인</a:t>
            </a:r>
            <a:r>
              <a:rPr lang="en-US" altLang="ko-KR" sz="1600" dirty="0"/>
              <a:t>(2606:2800:220:1:248:1893:25c8:1946)</a:t>
            </a:r>
            <a:r>
              <a:rPr lang="ko-KR" altLang="en-US" sz="1600" dirty="0"/>
              <a:t>이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iana-servers.net</a:t>
            </a:r>
            <a:r>
              <a:rPr lang="ko-KR" altLang="en-US" sz="1600" dirty="0"/>
              <a:t>에서 유효하다고 응답</a:t>
            </a:r>
          </a:p>
        </p:txBody>
      </p:sp>
    </p:spTree>
    <p:extLst>
      <p:ext uri="{BB962C8B-B14F-4D97-AF65-F5344CB8AC3E}">
        <p14:creationId xmlns:p14="http://schemas.microsoft.com/office/powerpoint/2010/main" val="116898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6AC194-5CBF-43FB-84B4-1E3EE1C01829}"/>
              </a:ext>
            </a:extLst>
          </p:cNvPr>
          <p:cNvSpPr txBox="1"/>
          <p:nvPr/>
        </p:nvSpPr>
        <p:spPr>
          <a:xfrm>
            <a:off x="3808602" y="1983989"/>
            <a:ext cx="5343788" cy="346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1.1</a:t>
            </a:r>
            <a:r>
              <a:rPr lang="en-US" altLang="ko-KR" sz="1600" dirty="0"/>
              <a:t>   www.example.org –</a:t>
            </a:r>
            <a:r>
              <a:rPr lang="ko-KR" altLang="en-US" sz="1600" dirty="0"/>
              <a:t> </a:t>
            </a:r>
            <a:r>
              <a:rPr lang="en-US" altLang="ko-KR" sz="1600" dirty="0"/>
              <a:t>GET METHOD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1.2</a:t>
            </a:r>
            <a:r>
              <a:rPr lang="en-US" altLang="ko-KR" sz="1600" dirty="0"/>
              <a:t>   www.example.org –</a:t>
            </a:r>
            <a:r>
              <a:rPr lang="ko-KR" altLang="en-US" sz="1600" dirty="0"/>
              <a:t> </a:t>
            </a:r>
            <a:r>
              <a:rPr lang="en-US" altLang="ko-KR" sz="1600" dirty="0"/>
              <a:t>HEAD METHOD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1.3</a:t>
            </a:r>
            <a:r>
              <a:rPr lang="en-US" altLang="ko-KR" sz="1600" dirty="0"/>
              <a:t>   GET – </a:t>
            </a:r>
            <a:r>
              <a:rPr lang="ko-KR" altLang="en-US" sz="1600" dirty="0"/>
              <a:t>응답 </a:t>
            </a:r>
            <a:r>
              <a:rPr lang="en-US" altLang="ko-KR" sz="1600" dirty="0"/>
              <a:t>505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1.4</a:t>
            </a:r>
            <a:r>
              <a:rPr lang="en-US" altLang="ko-KR" sz="1600" dirty="0"/>
              <a:t>   GET – </a:t>
            </a:r>
            <a:r>
              <a:rPr lang="ko-KR" altLang="en-US" sz="1600" dirty="0"/>
              <a:t>응답 </a:t>
            </a:r>
            <a:r>
              <a:rPr lang="en-US" altLang="ko-KR" sz="1600" dirty="0"/>
              <a:t>404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1.5</a:t>
            </a:r>
            <a:r>
              <a:rPr lang="en-US" altLang="ko-KR" sz="1600" dirty="0"/>
              <a:t>   GET – </a:t>
            </a:r>
            <a:r>
              <a:rPr lang="ko-KR" altLang="en-US" sz="1600" dirty="0"/>
              <a:t>응답 </a:t>
            </a:r>
            <a:r>
              <a:rPr lang="en-US" altLang="ko-KR" sz="1600" dirty="0"/>
              <a:t>303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1.6</a:t>
            </a:r>
            <a:r>
              <a:rPr lang="en-US" altLang="ko-KR" sz="1600" dirty="0"/>
              <a:t>   GET – </a:t>
            </a:r>
            <a:r>
              <a:rPr lang="ko-KR" altLang="en-US" sz="1600" dirty="0"/>
              <a:t>응답 </a:t>
            </a:r>
            <a:r>
              <a:rPr lang="en-US" altLang="ko-KR" sz="1600" dirty="0"/>
              <a:t>200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1.7</a:t>
            </a:r>
            <a:r>
              <a:rPr lang="en-US" altLang="ko-KR" sz="1600" dirty="0"/>
              <a:t>   HEAD – </a:t>
            </a:r>
            <a:r>
              <a:rPr lang="ko-KR" altLang="en-US" sz="1600" dirty="0"/>
              <a:t>응답 </a:t>
            </a:r>
            <a:r>
              <a:rPr lang="en-US" altLang="ko-KR" sz="1600" dirty="0"/>
              <a:t>200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14087-3485-4242-8FE3-15101ED7005C}"/>
              </a:ext>
            </a:extLst>
          </p:cNvPr>
          <p:cNvSpPr txBox="1"/>
          <p:nvPr/>
        </p:nvSpPr>
        <p:spPr>
          <a:xfrm>
            <a:off x="8800057" y="2151769"/>
            <a:ext cx="2936147" cy="3399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2.1</a:t>
            </a:r>
            <a:r>
              <a:rPr lang="en-US" altLang="ko-KR" sz="1600" dirty="0"/>
              <a:t>   DNS </a:t>
            </a:r>
            <a:r>
              <a:rPr lang="ko-KR" altLang="en-US" sz="1600" dirty="0"/>
              <a:t>메시지 캡쳐</a:t>
            </a:r>
            <a:endParaRPr lang="en-US" altLang="ko-KR" sz="1600" dirty="0"/>
          </a:p>
          <a:p>
            <a:r>
              <a:rPr lang="en-US" altLang="ko-KR" sz="1200" dirty="0"/>
              <a:t>         (</a:t>
            </a:r>
            <a:r>
              <a:rPr lang="en-US" altLang="ko-KR" sz="1200" dirty="0" err="1"/>
              <a:t>nslookup</a:t>
            </a:r>
            <a:r>
              <a:rPr lang="en-US" altLang="ko-KR" sz="1200" dirty="0"/>
              <a:t> – www.example.org)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2.2</a:t>
            </a:r>
            <a:r>
              <a:rPr lang="en-US" altLang="ko-KR" sz="1600" dirty="0"/>
              <a:t>   DNS </a:t>
            </a:r>
            <a:r>
              <a:rPr lang="ko-KR" altLang="en-US" sz="1600" dirty="0"/>
              <a:t>메시지 설명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2.3</a:t>
            </a:r>
            <a:r>
              <a:rPr lang="en-US" altLang="ko-KR" sz="1600" dirty="0"/>
              <a:t>   </a:t>
            </a:r>
            <a:r>
              <a:rPr lang="ko-KR" altLang="en-US" sz="1600" dirty="0"/>
              <a:t>분석 </a:t>
            </a:r>
            <a:r>
              <a:rPr lang="en-US" altLang="ko-KR" sz="1600" dirty="0"/>
              <a:t>1</a:t>
            </a:r>
            <a:r>
              <a:rPr lang="ko-KR" altLang="en-US" sz="1600" dirty="0"/>
              <a:t>단계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2.4</a:t>
            </a:r>
            <a:r>
              <a:rPr lang="en-US" altLang="ko-KR" sz="1600" dirty="0"/>
              <a:t>   </a:t>
            </a:r>
            <a:r>
              <a:rPr lang="ko-KR" altLang="en-US" sz="1600" dirty="0"/>
              <a:t>분석 </a:t>
            </a:r>
            <a:r>
              <a:rPr lang="en-US" altLang="ko-KR" sz="1600" dirty="0"/>
              <a:t>2</a:t>
            </a:r>
            <a:r>
              <a:rPr lang="ko-KR" altLang="en-US" sz="1600" dirty="0"/>
              <a:t>단계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2.5</a:t>
            </a:r>
            <a:r>
              <a:rPr lang="en-US" altLang="ko-KR" sz="1600" dirty="0"/>
              <a:t>   </a:t>
            </a:r>
            <a:r>
              <a:rPr lang="ko-KR" altLang="en-US" sz="1600" dirty="0"/>
              <a:t>분석 </a:t>
            </a:r>
            <a:r>
              <a:rPr lang="en-US" altLang="ko-KR" sz="1600" dirty="0"/>
              <a:t>3</a:t>
            </a:r>
            <a:r>
              <a:rPr lang="ko-KR" altLang="en-US" sz="1600" dirty="0"/>
              <a:t>단계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2.6</a:t>
            </a:r>
            <a:r>
              <a:rPr lang="en-US" altLang="ko-KR" sz="1600" dirty="0"/>
              <a:t>   </a:t>
            </a:r>
            <a:r>
              <a:rPr lang="ko-KR" altLang="en-US" sz="1600" dirty="0"/>
              <a:t>분석 </a:t>
            </a:r>
            <a:r>
              <a:rPr lang="en-US" altLang="ko-KR" sz="1600" dirty="0"/>
              <a:t>4</a:t>
            </a:r>
            <a:r>
              <a:rPr lang="ko-KR" altLang="en-US" sz="1600" dirty="0"/>
              <a:t>단계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2.7</a:t>
            </a:r>
            <a:r>
              <a:rPr lang="en-US" altLang="ko-KR" sz="1600" dirty="0"/>
              <a:t>   </a:t>
            </a:r>
            <a:r>
              <a:rPr lang="ko-KR" altLang="en-US" sz="1600" dirty="0"/>
              <a:t>분석 </a:t>
            </a:r>
            <a:r>
              <a:rPr lang="en-US" altLang="ko-KR" sz="1600" dirty="0"/>
              <a:t>5</a:t>
            </a:r>
            <a:r>
              <a:rPr lang="ko-KR" altLang="en-US" sz="1600" dirty="0"/>
              <a:t>단계</a:t>
            </a:r>
            <a:endParaRPr lang="en-US" altLang="ko-KR" sz="1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B0C32E-64C4-4699-888C-2E7CF02DB2A4}"/>
              </a:ext>
            </a:extLst>
          </p:cNvPr>
          <p:cNvCxnSpPr>
            <a:cxnSpLocks/>
          </p:cNvCxnSpPr>
          <p:nvPr/>
        </p:nvCxnSpPr>
        <p:spPr>
          <a:xfrm>
            <a:off x="8221211" y="1867089"/>
            <a:ext cx="0" cy="369481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3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2EC72D-1D42-41E9-A2F8-BF3F9763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8" b="18816"/>
          <a:stretch/>
        </p:blipFill>
        <p:spPr>
          <a:xfrm>
            <a:off x="1751528" y="1239089"/>
            <a:ext cx="8688944" cy="52905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12D6C-A69B-4A14-A767-A0A1ADAE5457}"/>
              </a:ext>
            </a:extLst>
          </p:cNvPr>
          <p:cNvSpPr txBox="1"/>
          <p:nvPr/>
        </p:nvSpPr>
        <p:spPr>
          <a:xfrm>
            <a:off x="1157872" y="588499"/>
            <a:ext cx="424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www.example.org – GET METHOD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7D29A2-DAE9-472D-B008-8FF96DC061F6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7BEF9F-7EC0-4F13-A077-7F94474FC616}"/>
              </a:ext>
            </a:extLst>
          </p:cNvPr>
          <p:cNvSpPr/>
          <p:nvPr/>
        </p:nvSpPr>
        <p:spPr>
          <a:xfrm>
            <a:off x="5528345" y="1795245"/>
            <a:ext cx="1694576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8D24D-B63F-40F8-A1C6-E0DAFD3D4E48}"/>
              </a:ext>
            </a:extLst>
          </p:cNvPr>
          <p:cNvSpPr/>
          <p:nvPr/>
        </p:nvSpPr>
        <p:spPr>
          <a:xfrm>
            <a:off x="1988191" y="4506288"/>
            <a:ext cx="1342238" cy="409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2EC72D-1D42-41E9-A2F8-BF3F9763D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50" b="18785"/>
          <a:stretch/>
        </p:blipFill>
        <p:spPr>
          <a:xfrm>
            <a:off x="1751516" y="1239089"/>
            <a:ext cx="8688968" cy="52905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436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www.example.org – HEAD METHOD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B9F595-1D41-4E40-B27B-B7AFE17339C2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05023B-3FBD-4E39-B352-41C42C67CAF4}"/>
              </a:ext>
            </a:extLst>
          </p:cNvPr>
          <p:cNvSpPr/>
          <p:nvPr/>
        </p:nvSpPr>
        <p:spPr>
          <a:xfrm>
            <a:off x="5522015" y="1795245"/>
            <a:ext cx="1694576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1C44F6-65D9-4E85-B4DC-B2AB735662B6}"/>
              </a:ext>
            </a:extLst>
          </p:cNvPr>
          <p:cNvSpPr/>
          <p:nvPr/>
        </p:nvSpPr>
        <p:spPr>
          <a:xfrm>
            <a:off x="1988191" y="4506288"/>
            <a:ext cx="1342238" cy="409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61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19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GET – </a:t>
            </a:r>
            <a:r>
              <a:rPr lang="ko-KR" altLang="en-US" sz="2000" u="sng" dirty="0"/>
              <a:t>응답 </a:t>
            </a:r>
            <a:r>
              <a:rPr lang="en-US" altLang="ko-KR" sz="2000" u="sng" dirty="0"/>
              <a:t>505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02EC1E-65F3-4292-B772-077DD384C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93"/>
          <a:stretch/>
        </p:blipFill>
        <p:spPr>
          <a:xfrm>
            <a:off x="352338" y="1244697"/>
            <a:ext cx="5743662" cy="55450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52BB47F-B904-48FF-BA99-021F8CD79228}"/>
              </a:ext>
            </a:extLst>
          </p:cNvPr>
          <p:cNvSpPr/>
          <p:nvPr/>
        </p:nvSpPr>
        <p:spPr>
          <a:xfrm>
            <a:off x="3521764" y="1747620"/>
            <a:ext cx="1793185" cy="281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AFE4CE-A778-489F-BA77-E3D699BB8B97}"/>
              </a:ext>
            </a:extLst>
          </p:cNvPr>
          <p:cNvSpPr/>
          <p:nvPr/>
        </p:nvSpPr>
        <p:spPr>
          <a:xfrm>
            <a:off x="447675" y="3752850"/>
            <a:ext cx="3074089" cy="111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489B86-3AC3-40AD-AABB-9602EC4B556B}"/>
              </a:ext>
            </a:extLst>
          </p:cNvPr>
          <p:cNvSpPr/>
          <p:nvPr/>
        </p:nvSpPr>
        <p:spPr>
          <a:xfrm>
            <a:off x="6658589" y="3109268"/>
            <a:ext cx="50531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이미지에 나타난 </a:t>
            </a:r>
            <a:r>
              <a:rPr lang="en-US" altLang="ko-KR" sz="1600" dirty="0">
                <a:solidFill>
                  <a:srgbClr val="C00000"/>
                </a:solidFill>
              </a:rPr>
              <a:t>505</a:t>
            </a:r>
            <a:r>
              <a:rPr lang="ko-KR" altLang="en-US" sz="1600" dirty="0"/>
              <a:t>라는 응답은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서버에서 사용자가 요청한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HTTP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버전을 지원하지 않을 때 발생한다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서버에서 요청된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HTTP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프로토콜 버전을 지원하지 않아 오류 메시지를 보낸 것이다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이 상황은 서버에서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HTTP 1.0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버전을 지원하는데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사용자가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HTTP 2.0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버전을 요청하였을 때 발생한 것이다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64E1780-4DF7-4375-ABB6-C04FEF5BEE1B}"/>
              </a:ext>
            </a:extLst>
          </p:cNvPr>
          <p:cNvSpPr/>
          <p:nvPr/>
        </p:nvSpPr>
        <p:spPr>
          <a:xfrm>
            <a:off x="6701230" y="1688373"/>
            <a:ext cx="4967855" cy="7806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EFB426-0DDF-4FD7-B12A-B305AA08CF88}"/>
              </a:ext>
            </a:extLst>
          </p:cNvPr>
          <p:cNvSpPr/>
          <p:nvPr/>
        </p:nvSpPr>
        <p:spPr>
          <a:xfrm>
            <a:off x="6701230" y="1786333"/>
            <a:ext cx="5307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GET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메소드에서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500</a:t>
            </a:r>
            <a:r>
              <a:rPr lang="ko-KR" alt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번대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응답은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/>
              <a:t>서버가 유효한 요청을 수행하지 못했음을 나타낸다</a:t>
            </a:r>
            <a:r>
              <a:rPr lang="en-US" altLang="ko-KR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838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91CC1C-B9D4-4D22-B23A-702132DD62C4}"/>
              </a:ext>
            </a:extLst>
          </p:cNvPr>
          <p:cNvSpPr/>
          <p:nvPr/>
        </p:nvSpPr>
        <p:spPr>
          <a:xfrm>
            <a:off x="6701230" y="1688373"/>
            <a:ext cx="4967855" cy="7806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19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GET – </a:t>
            </a:r>
            <a:r>
              <a:rPr lang="ko-KR" altLang="en-US" sz="2000" u="sng" dirty="0"/>
              <a:t>응답 </a:t>
            </a:r>
            <a:r>
              <a:rPr lang="en-US" altLang="ko-KR" sz="2000" u="sng" dirty="0"/>
              <a:t>404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390339-554E-4B4E-A029-F972E6A6E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496"/>
          <a:stretch/>
        </p:blipFill>
        <p:spPr>
          <a:xfrm>
            <a:off x="352339" y="1233303"/>
            <a:ext cx="5743661" cy="550608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8288155-CCBE-4C90-BAB5-6E38428C079A}"/>
              </a:ext>
            </a:extLst>
          </p:cNvPr>
          <p:cNvSpPr/>
          <p:nvPr/>
        </p:nvSpPr>
        <p:spPr>
          <a:xfrm>
            <a:off x="6776470" y="3078404"/>
            <a:ext cx="49678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이미지에 나타난 </a:t>
            </a:r>
            <a:r>
              <a:rPr lang="en-US" altLang="ko-KR" sz="1600" dirty="0">
                <a:solidFill>
                  <a:srgbClr val="C00000"/>
                </a:solidFill>
              </a:rPr>
              <a:t>404</a:t>
            </a:r>
            <a:r>
              <a:rPr lang="ko-KR" altLang="en-US" sz="1600" dirty="0"/>
              <a:t>라는 응답은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서버에서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사용자가 요청한 리소스를 불러올 수 없을 때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발생한다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서버에 존재하지 않는 페이지에 대해서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요청을 하여 그에 대한 오류 코드를 발생시킨 것이다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이 상황은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www.example.org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에서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INDEX.php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페이지를 요청하였을 때 발생한 것이다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62D765-937C-4F19-8D49-42798A73DD28}"/>
              </a:ext>
            </a:extLst>
          </p:cNvPr>
          <p:cNvSpPr/>
          <p:nvPr/>
        </p:nvSpPr>
        <p:spPr>
          <a:xfrm>
            <a:off x="3521764" y="1938120"/>
            <a:ext cx="1793185" cy="281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D8D726-C56F-430F-B4D4-9656F99DD61D}"/>
              </a:ext>
            </a:extLst>
          </p:cNvPr>
          <p:cNvSpPr/>
          <p:nvPr/>
        </p:nvSpPr>
        <p:spPr>
          <a:xfrm>
            <a:off x="447675" y="3810000"/>
            <a:ext cx="3074089" cy="111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53B01D-4418-4726-9F52-A79B23AE59F6}"/>
              </a:ext>
            </a:extLst>
          </p:cNvPr>
          <p:cNvSpPr/>
          <p:nvPr/>
        </p:nvSpPr>
        <p:spPr>
          <a:xfrm>
            <a:off x="6701230" y="1786333"/>
            <a:ext cx="4967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GET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메소드에서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400</a:t>
            </a:r>
            <a:r>
              <a:rPr lang="ko-KR" alt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번대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응답은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클라이언트 선에서 오류가 발생하고 있음을 나타낸다</a:t>
            </a:r>
            <a:r>
              <a:rPr lang="en-US" altLang="ko-KR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809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19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GET – </a:t>
            </a:r>
            <a:r>
              <a:rPr lang="ko-KR" altLang="en-US" sz="2000" u="sng" dirty="0"/>
              <a:t>응답 </a:t>
            </a:r>
            <a:r>
              <a:rPr lang="en-US" altLang="ko-KR" sz="2000" u="sng" dirty="0"/>
              <a:t>303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BAED7-6010-4173-AACE-F45EEFF37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712"/>
          <a:stretch/>
        </p:blipFill>
        <p:spPr>
          <a:xfrm>
            <a:off x="352338" y="1220608"/>
            <a:ext cx="5743662" cy="552716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16E9DA-40F8-44BB-AA5E-1DCBCAD9467C}"/>
              </a:ext>
            </a:extLst>
          </p:cNvPr>
          <p:cNvSpPr/>
          <p:nvPr/>
        </p:nvSpPr>
        <p:spPr>
          <a:xfrm>
            <a:off x="6701230" y="1688373"/>
            <a:ext cx="4967855" cy="996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B009F9-108B-40F1-BCF4-9789838E7020}"/>
              </a:ext>
            </a:extLst>
          </p:cNvPr>
          <p:cNvSpPr/>
          <p:nvPr/>
        </p:nvSpPr>
        <p:spPr>
          <a:xfrm>
            <a:off x="6701230" y="1786333"/>
            <a:ext cx="4967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GET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메소드에서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300</a:t>
            </a:r>
            <a:r>
              <a:rPr lang="ko-KR" alt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번대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응답은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클라이언트가 요청을 완료하기 위해서 추가 작업이 필요하였음을 나타낸다</a:t>
            </a:r>
            <a:r>
              <a:rPr lang="en-US" altLang="ko-KR" sz="1600" dirty="0"/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72F55-EAAF-4897-A128-EB23FB6AF020}"/>
              </a:ext>
            </a:extLst>
          </p:cNvPr>
          <p:cNvSpPr/>
          <p:nvPr/>
        </p:nvSpPr>
        <p:spPr>
          <a:xfrm>
            <a:off x="6701230" y="3076251"/>
            <a:ext cx="49678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이미지에 나타난 </a:t>
            </a:r>
            <a:r>
              <a:rPr lang="en-US" altLang="ko-KR" sz="1600" dirty="0">
                <a:solidFill>
                  <a:srgbClr val="C00000"/>
                </a:solidFill>
              </a:rPr>
              <a:t>303</a:t>
            </a:r>
            <a:r>
              <a:rPr lang="ko-KR" altLang="en-US" sz="1600" dirty="0"/>
              <a:t>이라는 응답은 사용자가 요청한</a:t>
            </a:r>
            <a:endParaRPr lang="en-US" altLang="ko-KR" sz="1600" dirty="0"/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리소스가 다른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URI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에 있기 때문에 해당 리소스를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불러오려면 먼저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GET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메소드를 사용하여 정보를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얻어야 한다는 것을 나타낸다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해당 페이지가 존재하지만 접근할 수 없을 때 발생한다고 할 수 있다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이 상황은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ecampus.kookmin.ac.kr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페이지에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접속하였지만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로그인 정보를 불러올 수 없기 때문에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로그인 페이지인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ecampus.kookmin.ac.kr/</a:t>
            </a:r>
            <a:r>
              <a:rPr lang="en-US" altLang="ko-KR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login.php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이동하였을 때 발생한 것이다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DC0DBE-D56E-413B-B9F3-0069227ED220}"/>
              </a:ext>
            </a:extLst>
          </p:cNvPr>
          <p:cNvSpPr/>
          <p:nvPr/>
        </p:nvSpPr>
        <p:spPr>
          <a:xfrm>
            <a:off x="3521764" y="1747620"/>
            <a:ext cx="1793185" cy="281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C12855-B449-49C1-9418-E4D4B96E225A}"/>
              </a:ext>
            </a:extLst>
          </p:cNvPr>
          <p:cNvSpPr/>
          <p:nvPr/>
        </p:nvSpPr>
        <p:spPr>
          <a:xfrm>
            <a:off x="439286" y="3727683"/>
            <a:ext cx="3074089" cy="111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19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GET – </a:t>
            </a:r>
            <a:r>
              <a:rPr lang="ko-KR" altLang="en-US" sz="2000" u="sng" dirty="0"/>
              <a:t>응답 </a:t>
            </a:r>
            <a:r>
              <a:rPr lang="en-US" altLang="ko-KR" sz="2000" u="sng" dirty="0"/>
              <a:t>200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7FCC28-EDEF-4167-88C4-FD032186B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227"/>
          <a:stretch/>
        </p:blipFill>
        <p:spPr>
          <a:xfrm>
            <a:off x="352338" y="1251084"/>
            <a:ext cx="5743662" cy="547991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0C9A28-EA0F-414E-8014-A7EF277A225B}"/>
              </a:ext>
            </a:extLst>
          </p:cNvPr>
          <p:cNvSpPr/>
          <p:nvPr/>
        </p:nvSpPr>
        <p:spPr>
          <a:xfrm>
            <a:off x="6701230" y="1688373"/>
            <a:ext cx="4967855" cy="996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73FE6C-F4F8-4A26-B5CF-FCD7B02C9D4E}"/>
              </a:ext>
            </a:extLst>
          </p:cNvPr>
          <p:cNvSpPr/>
          <p:nvPr/>
        </p:nvSpPr>
        <p:spPr>
          <a:xfrm>
            <a:off x="6701230" y="1786333"/>
            <a:ext cx="4967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GET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메소드에서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200</a:t>
            </a:r>
            <a:r>
              <a:rPr lang="ko-KR" alt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번대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응답은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클라이언트가 요청한 동작을 수신하여 이해했고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승낙했으며 성공적으로 처리했음을 가리킨다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843A50-BEA3-40FC-A7BB-33AC60D539EA}"/>
              </a:ext>
            </a:extLst>
          </p:cNvPr>
          <p:cNvSpPr/>
          <p:nvPr/>
        </p:nvSpPr>
        <p:spPr>
          <a:xfrm>
            <a:off x="6701230" y="3076251"/>
            <a:ext cx="50433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이미지에 나타난 </a:t>
            </a:r>
            <a:r>
              <a:rPr lang="en-US" altLang="ko-KR" sz="1600" dirty="0">
                <a:solidFill>
                  <a:srgbClr val="C00000"/>
                </a:solidFill>
              </a:rPr>
              <a:t>200</a:t>
            </a:r>
            <a:r>
              <a:rPr lang="ko-KR" altLang="en-US" sz="1600" dirty="0"/>
              <a:t>이라는 응답은 서버에서 </a:t>
            </a:r>
            <a:endParaRPr lang="en-US" altLang="ko-KR" sz="1600" dirty="0"/>
          </a:p>
          <a:p>
            <a:r>
              <a:rPr lang="ko-KR" altLang="en-US" sz="1600" dirty="0"/>
              <a:t>클라이언트의 요청을 제대로 처리했다는 것을 말한다</a:t>
            </a:r>
            <a:r>
              <a:rPr lang="en-US" altLang="ko-KR" sz="1600" dirty="0"/>
              <a:t>. </a:t>
            </a:r>
            <a:r>
              <a:rPr lang="ko-KR" altLang="en-US" sz="1600" dirty="0"/>
              <a:t>서버가 사용자가 요청한 페이지를 제공하는데 어떠한 문제도 발생하지 않았다는 것이다</a:t>
            </a:r>
            <a:r>
              <a:rPr lang="en-US" altLang="ko-KR" sz="1600" dirty="0"/>
              <a:t>.</a:t>
            </a:r>
          </a:p>
          <a:p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이 상황은 사용자가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GET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메소드로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HTTP 1.1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버전을 요청하여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www.example.org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에서 페이지를 정상적으로 처리하였을 때 발생한 것이다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3C4B8A-5373-44CE-A010-C32CA895E703}"/>
              </a:ext>
            </a:extLst>
          </p:cNvPr>
          <p:cNvSpPr/>
          <p:nvPr/>
        </p:nvSpPr>
        <p:spPr>
          <a:xfrm>
            <a:off x="3521764" y="1747620"/>
            <a:ext cx="1793185" cy="416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020384-D99C-4949-8BF7-49CA730661F3}"/>
              </a:ext>
            </a:extLst>
          </p:cNvPr>
          <p:cNvSpPr/>
          <p:nvPr/>
        </p:nvSpPr>
        <p:spPr>
          <a:xfrm>
            <a:off x="447675" y="3825380"/>
            <a:ext cx="3074089" cy="981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6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F2A6A2-BA00-406E-A20B-D24E3705D276}"/>
              </a:ext>
            </a:extLst>
          </p:cNvPr>
          <p:cNvSpPr/>
          <p:nvPr/>
        </p:nvSpPr>
        <p:spPr>
          <a:xfrm>
            <a:off x="6213798" y="1236504"/>
            <a:ext cx="5251508" cy="2140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00A112-678F-452B-81D0-B8E7FB896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59"/>
          <a:stretch/>
        </p:blipFill>
        <p:spPr>
          <a:xfrm>
            <a:off x="352338" y="1260329"/>
            <a:ext cx="4962611" cy="531866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D0704-DB61-4DBC-83CB-9B655073FEDC}"/>
              </a:ext>
            </a:extLst>
          </p:cNvPr>
          <p:cNvSpPr txBox="1"/>
          <p:nvPr/>
        </p:nvSpPr>
        <p:spPr>
          <a:xfrm>
            <a:off x="1157872" y="588499"/>
            <a:ext cx="2194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/>
              <a:t>HEAD – </a:t>
            </a:r>
            <a:r>
              <a:rPr lang="ko-KR" altLang="en-US" sz="2000" u="sng" dirty="0"/>
              <a:t>응답 </a:t>
            </a:r>
            <a:r>
              <a:rPr lang="en-US" altLang="ko-KR" sz="2000" u="sng" dirty="0"/>
              <a:t>200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F38CE5-6F2A-4F8E-A50D-1C40C41E1371}"/>
              </a:ext>
            </a:extLst>
          </p:cNvPr>
          <p:cNvSpPr/>
          <p:nvPr/>
        </p:nvSpPr>
        <p:spPr>
          <a:xfrm>
            <a:off x="352338" y="453005"/>
            <a:ext cx="696286" cy="6710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1.7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634987-E6EC-4840-AAAD-E21DC4161226}"/>
              </a:ext>
            </a:extLst>
          </p:cNvPr>
          <p:cNvSpPr/>
          <p:nvPr/>
        </p:nvSpPr>
        <p:spPr>
          <a:xfrm>
            <a:off x="6213798" y="3797858"/>
            <a:ext cx="52515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HEAD </a:t>
            </a:r>
            <a:r>
              <a:rPr lang="ko-KR" altLang="en-US" sz="1400" dirty="0"/>
              <a:t>메소드에 나타난 </a:t>
            </a:r>
            <a:r>
              <a:rPr lang="en-US" altLang="ko-KR" sz="1400" dirty="0">
                <a:solidFill>
                  <a:srgbClr val="C00000"/>
                </a:solidFill>
              </a:rPr>
              <a:t>200</a:t>
            </a:r>
            <a:r>
              <a:rPr lang="ko-KR" altLang="en-US" sz="1400" dirty="0"/>
              <a:t>라는 응답은 </a:t>
            </a:r>
            <a:endParaRPr lang="en-US" altLang="ko-KR" sz="1400" dirty="0"/>
          </a:p>
          <a:p>
            <a:r>
              <a:rPr lang="en-US" altLang="ko-KR" sz="1400" dirty="0"/>
              <a:t>GET </a:t>
            </a:r>
            <a:r>
              <a:rPr lang="ko-KR" altLang="en-US" sz="1400" dirty="0"/>
              <a:t>메소드의 </a:t>
            </a:r>
            <a:r>
              <a:rPr lang="en-US" altLang="ko-KR" sz="1400" dirty="0"/>
              <a:t>200 </a:t>
            </a:r>
            <a:r>
              <a:rPr lang="ko-KR" altLang="en-US" sz="1400" dirty="0"/>
              <a:t>응답과 마찬가지로 서버에서 </a:t>
            </a:r>
            <a:endParaRPr lang="en-US" altLang="ko-KR" sz="1400" dirty="0"/>
          </a:p>
          <a:p>
            <a:r>
              <a:rPr lang="ko-KR" altLang="en-US" sz="1400" dirty="0"/>
              <a:t>클라이언트의 요청을 제대로 처리했다는 것을 말한다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그러나 </a:t>
            </a:r>
            <a:r>
              <a:rPr lang="en-US" altLang="ko-KR" sz="1400" dirty="0"/>
              <a:t>GET </a:t>
            </a:r>
            <a:r>
              <a:rPr lang="ko-KR" altLang="en-US" sz="1400" dirty="0"/>
              <a:t>메소드와는 달리 </a:t>
            </a:r>
            <a:r>
              <a:rPr lang="en-US" altLang="ko-KR" sz="1400" dirty="0"/>
              <a:t>HEAD </a:t>
            </a:r>
            <a:r>
              <a:rPr lang="ko-KR" altLang="en-US" sz="1400" dirty="0"/>
              <a:t>메소드에서는 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페이지의</a:t>
            </a:r>
            <a:endParaRPr lang="en-US" altLang="ko-K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컨텐츠를 불러오지 않고 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URI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에 해당되는 </a:t>
            </a:r>
            <a:r>
              <a:rPr lang="ko-KR" alt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응답헤더만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전달한다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따라서 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HEAD 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메소드는 해당 서버의 상태를 확인하는데 </a:t>
            </a:r>
            <a:endParaRPr lang="en-US" altLang="ko-K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유용하게 이용될 수 있다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이 상황은 사용자가 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HEAD 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메소드로 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HTTP 1.1 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버전을 사용하여 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www.example.org 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페이지를 요청하였을 때 나타나는 것이다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E2CCB7-418A-44D0-938F-3CD8C9D8E56F}"/>
              </a:ext>
            </a:extLst>
          </p:cNvPr>
          <p:cNvSpPr/>
          <p:nvPr/>
        </p:nvSpPr>
        <p:spPr>
          <a:xfrm>
            <a:off x="3521765" y="1801492"/>
            <a:ext cx="949568" cy="240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BC5E3A-E68A-4798-86FE-18886178C2D9}"/>
              </a:ext>
            </a:extLst>
          </p:cNvPr>
          <p:cNvSpPr/>
          <p:nvPr/>
        </p:nvSpPr>
        <p:spPr>
          <a:xfrm>
            <a:off x="359115" y="3252573"/>
            <a:ext cx="4962611" cy="665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0B86515-9939-4CAE-8672-A9B8B58D2391}"/>
              </a:ext>
            </a:extLst>
          </p:cNvPr>
          <p:cNvGrpSpPr/>
          <p:nvPr/>
        </p:nvGrpSpPr>
        <p:grpSpPr>
          <a:xfrm>
            <a:off x="6317875" y="1333839"/>
            <a:ext cx="5043357" cy="1921387"/>
            <a:chOff x="6317876" y="728411"/>
            <a:chExt cx="5043357" cy="192138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7662026-B236-4F5A-A0F9-69918662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76" y="752489"/>
              <a:ext cx="5043357" cy="189730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8BF0CD-0CD1-4F64-9E36-22F46F6C3352}"/>
                </a:ext>
              </a:extLst>
            </p:cNvPr>
            <p:cNvSpPr/>
            <p:nvPr/>
          </p:nvSpPr>
          <p:spPr>
            <a:xfrm>
              <a:off x="6317876" y="1921778"/>
              <a:ext cx="5043357" cy="7280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3C1858-90A3-476C-9A20-FD88F6C00BA2}"/>
                </a:ext>
              </a:extLst>
            </p:cNvPr>
            <p:cNvSpPr/>
            <p:nvPr/>
          </p:nvSpPr>
          <p:spPr>
            <a:xfrm>
              <a:off x="9328344" y="728411"/>
              <a:ext cx="1048837" cy="2405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9612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817</Words>
  <Application>Microsoft Office PowerPoint</Application>
  <PresentationFormat>와이드스크린</PresentationFormat>
  <Paragraphs>173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국민체 Bold</vt:lpstr>
      <vt:lpstr>국민체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KWANGSAM CHOI</dc:creator>
  <cp:lastModifiedBy>KWANGSAM CHOI</cp:lastModifiedBy>
  <cp:revision>142</cp:revision>
  <dcterms:created xsi:type="dcterms:W3CDTF">2020-04-12T15:29:27Z</dcterms:created>
  <dcterms:modified xsi:type="dcterms:W3CDTF">2020-04-17T14:27:56Z</dcterms:modified>
</cp:coreProperties>
</file>